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23"/>
  </p:notesMasterIdLst>
  <p:sldIdLst>
    <p:sldId id="256" r:id="rId2"/>
    <p:sldId id="298" r:id="rId3"/>
    <p:sldId id="299" r:id="rId4"/>
    <p:sldId id="272" r:id="rId5"/>
    <p:sldId id="273" r:id="rId6"/>
    <p:sldId id="274" r:id="rId7"/>
    <p:sldId id="275" r:id="rId8"/>
    <p:sldId id="302" r:id="rId9"/>
    <p:sldId id="277" r:id="rId10"/>
    <p:sldId id="266" r:id="rId11"/>
    <p:sldId id="283" r:id="rId12"/>
    <p:sldId id="284" r:id="rId13"/>
    <p:sldId id="285" r:id="rId14"/>
    <p:sldId id="286" r:id="rId15"/>
    <p:sldId id="287" r:id="rId16"/>
    <p:sldId id="290" r:id="rId17"/>
    <p:sldId id="291" r:id="rId18"/>
    <p:sldId id="296" r:id="rId19"/>
    <p:sldId id="297" r:id="rId20"/>
    <p:sldId id="292" r:id="rId21"/>
    <p:sldId id="303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8" autoAdjust="0"/>
    <p:restoredTop sz="94668" autoAdjust="0"/>
  </p:normalViewPr>
  <p:slideViewPr>
    <p:cSldViewPr>
      <p:cViewPr varScale="1">
        <p:scale>
          <a:sx n="70" d="100"/>
          <a:sy n="70" d="100"/>
        </p:scale>
        <p:origin x="-136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ט"ו/אייר/תשע"ד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May 15,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May 15,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May 15,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May 15,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May 15, 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May 15,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May 15,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May 15,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May 15,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May 15,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May 15,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May 15,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defTabSz="914400" rtl="1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-459432"/>
            <a:ext cx="8387308" cy="4571999"/>
          </a:xfrm>
        </p:spPr>
        <p:txBody>
          <a:bodyPr/>
          <a:lstStyle/>
          <a:p>
            <a:pPr algn="ctr" rtl="0"/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400" b="1" dirty="0">
                <a:solidFill>
                  <a:srgbClr val="FF0000"/>
                </a:solidFill>
              </a:rPr>
              <a:t>On the Role of </a:t>
            </a:r>
            <a:r>
              <a:rPr lang="en-US" sz="4400" b="1" dirty="0" smtClean="0">
                <a:solidFill>
                  <a:srgbClr val="FF0000"/>
                </a:solidFill>
              </a:rPr>
              <a:t>STRESS </a:t>
            </a:r>
            <a:r>
              <a:rPr lang="en-US" sz="4000" b="1" dirty="0" smtClean="0">
                <a:solidFill>
                  <a:srgbClr val="00B050"/>
                </a:solidFill>
              </a:rPr>
              <a:t>induced mutation </a:t>
            </a:r>
            <a:r>
              <a:rPr lang="en-US" sz="4000" b="1" dirty="0">
                <a:solidFill>
                  <a:srgbClr val="00B050"/>
                </a:solidFill>
              </a:rPr>
              <a:t/>
            </a:r>
            <a:br>
              <a:rPr lang="en-US" sz="4000" b="1" dirty="0">
                <a:solidFill>
                  <a:srgbClr val="00B050"/>
                </a:solidFill>
              </a:rPr>
            </a:br>
            <a:r>
              <a:rPr lang="en-US" sz="4400" b="1" dirty="0">
                <a:solidFill>
                  <a:srgbClr val="0070C0"/>
                </a:solidFill>
              </a:rPr>
              <a:t>in evolution</a:t>
            </a:r>
            <a:r>
              <a:rPr lang="en-US" sz="4400" b="1" dirty="0"/>
              <a:t> </a:t>
            </a:r>
            <a:endParaRPr lang="he-IL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933056"/>
            <a:ext cx="6858000" cy="2664296"/>
          </a:xfrm>
        </p:spPr>
        <p:txBody>
          <a:bodyPr>
            <a:normAutofit fontScale="62500" lnSpcReduction="20000"/>
          </a:bodyPr>
          <a:lstStyle/>
          <a:p>
            <a:pPr rtl="0"/>
            <a:r>
              <a:rPr lang="en-US" sz="3800" dirty="0" err="1" smtClean="0"/>
              <a:t>Yoav</a:t>
            </a:r>
            <a:r>
              <a:rPr lang="en-US" sz="3800" dirty="0" smtClean="0"/>
              <a:t> ram</a:t>
            </a:r>
          </a:p>
          <a:p>
            <a:pPr rtl="0"/>
            <a:r>
              <a:rPr lang="en-US" sz="2500" dirty="0" err="1" smtClean="0"/>
              <a:t>Hadany</a:t>
            </a:r>
            <a:r>
              <a:rPr lang="en-US" sz="2500" dirty="0" smtClean="0"/>
              <a:t> lab – the Evolutionary theory </a:t>
            </a:r>
            <a:r>
              <a:rPr lang="en-US" sz="2500" dirty="0" smtClean="0"/>
              <a:t>lab</a:t>
            </a:r>
          </a:p>
          <a:p>
            <a:pPr rtl="0"/>
            <a:endParaRPr lang="en-US" sz="2500" dirty="0" smtClean="0"/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Department of Molecular biology </a:t>
            </a:r>
            <a:r>
              <a:rPr lang="en-US" dirty="0">
                <a:solidFill>
                  <a:schemeClr val="tx1"/>
                </a:solidFill>
              </a:rPr>
              <a:t>and ecology of plants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Life sciences faculty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Tel-</a:t>
            </a:r>
            <a:r>
              <a:rPr lang="en-US" dirty="0" err="1" smtClean="0">
                <a:solidFill>
                  <a:schemeClr val="tx1"/>
                </a:solidFill>
              </a:rPr>
              <a:t>aviv</a:t>
            </a:r>
            <a:r>
              <a:rPr lang="en-US" dirty="0" smtClean="0">
                <a:solidFill>
                  <a:schemeClr val="tx1"/>
                </a:solidFill>
              </a:rPr>
              <a:t> University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May 26 </a:t>
            </a:r>
            <a:r>
              <a:rPr lang="en-US" dirty="0" smtClean="0">
                <a:solidFill>
                  <a:schemeClr val="tx1"/>
                </a:solidFill>
              </a:rPr>
              <a:t>2014</a:t>
            </a:r>
          </a:p>
          <a:p>
            <a:pPr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30" name="Picture 6" descr="דף הבית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5805264"/>
            <a:ext cx="24003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>
            <a:normAutofit fontScale="92500" lnSpcReduction="10000"/>
          </a:bodyPr>
          <a:lstStyle/>
          <a:p>
            <a:pPr algn="l" rtl="0"/>
            <a:r>
              <a:rPr lang="en-US" sz="3200" dirty="0" smtClean="0"/>
              <a:t>The Red Queen </a:t>
            </a:r>
            <a:r>
              <a:rPr lang="en-US" sz="3200" dirty="0" smtClean="0"/>
              <a:t>hypothesis</a:t>
            </a:r>
            <a:r>
              <a:rPr lang="en-US" sz="3200" b="0" dirty="0" smtClean="0"/>
              <a:t>:</a:t>
            </a:r>
            <a:endParaRPr lang="en-US" sz="3200" b="0" dirty="0" smtClean="0"/>
          </a:p>
          <a:p>
            <a:pPr rtl="0"/>
            <a:r>
              <a:rPr lang="en-US" sz="1600" b="0" dirty="0"/>
              <a:t>van </a:t>
            </a:r>
            <a:r>
              <a:rPr lang="en-US" sz="1600" b="0" dirty="0" err="1"/>
              <a:t>Valen</a:t>
            </a:r>
            <a:r>
              <a:rPr lang="en-US" sz="1600" b="0" dirty="0"/>
              <a:t>, 1973</a:t>
            </a:r>
            <a:endParaRPr lang="en-US" sz="1600" b="0" dirty="0" smtClean="0"/>
          </a:p>
          <a:p>
            <a:pPr algn="l" rtl="0"/>
            <a:endParaRPr lang="en-US" sz="2600" dirty="0" smtClean="0"/>
          </a:p>
          <a:p>
            <a:pPr algn="l" rtl="0"/>
            <a:r>
              <a:rPr lang="en-US" sz="2600" dirty="0" smtClean="0"/>
              <a:t>“</a:t>
            </a:r>
            <a:r>
              <a:rPr lang="en-US" sz="2600" dirty="0" smtClean="0"/>
              <a:t>It takes all the running you can do, to keep in the same place.” </a:t>
            </a:r>
          </a:p>
          <a:p>
            <a:pPr rtl="0"/>
            <a:r>
              <a:rPr lang="en-US" sz="1800" b="0" dirty="0" smtClean="0"/>
              <a:t> - Lewis </a:t>
            </a:r>
            <a:r>
              <a:rPr lang="en-US" sz="1800" b="0" dirty="0" err="1" smtClean="0"/>
              <a:t>Carrol</a:t>
            </a:r>
            <a:r>
              <a:rPr lang="en-US" sz="1800" b="0" dirty="0" smtClean="0"/>
              <a:t>, Through the Looking Glass</a:t>
            </a:r>
          </a:p>
          <a:p>
            <a:pPr algn="l" rtl="0"/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b="0" dirty="0" smtClean="0"/>
              <a:t>What happens </a:t>
            </a:r>
            <a:r>
              <a:rPr lang="en-US" sz="2400" b="0" dirty="0" smtClean="0"/>
              <a:t>if the </a:t>
            </a:r>
            <a:r>
              <a:rPr lang="en-US" sz="2400" b="0" dirty="0" smtClean="0"/>
              <a:t>environment changes frequently?</a:t>
            </a:r>
            <a:endParaRPr lang="en-US" sz="18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755576" y="1484784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64288" y="2132856"/>
            <a:ext cx="252028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smtClean="0">
                <a:solidFill>
                  <a:schemeClr val="accent3"/>
                </a:solidFill>
              </a:rPr>
              <a:t>SIM Wins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SIM losses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1124744"/>
            <a:ext cx="553998" cy="4893647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sz="2400" b="1" dirty="0" smtClean="0"/>
              <a:t>SIM Frequency</a:t>
            </a:r>
            <a:endParaRPr lang="he-IL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59632" y="6279703"/>
            <a:ext cx="5738574" cy="461665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1">
            <a:spAutoFit/>
          </a:bodyPr>
          <a:lstStyle/>
          <a:p>
            <a:pPr algn="ctr"/>
            <a:r>
              <a:rPr lang="en-US" sz="2400" b="1" dirty="0" smtClean="0"/>
              <a:t>Generation</a:t>
            </a:r>
            <a:endParaRPr lang="he-IL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wins competitions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216"/>
            <a:ext cx="5791200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r>
              <a:rPr lang="en-US" dirty="0"/>
              <a:t>: </a:t>
            </a:r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/>
              <a:t>Stress-induced mutators evolve: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 smtClean="0"/>
              <a:t>asexual</a:t>
            </a:r>
            <a:r>
              <a:rPr lang="en-US" sz="2800" b="0" dirty="0" smtClean="0"/>
              <a:t> </a:t>
            </a:r>
            <a:r>
              <a:rPr lang="en-US" sz="2800" b="0" dirty="0"/>
              <a:t>populations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constant &amp; changing</a:t>
            </a:r>
            <a:r>
              <a:rPr lang="en-US" sz="2800" b="0" dirty="0"/>
              <a:t> environments</a:t>
            </a:r>
          </a:p>
          <a:p>
            <a:pPr algn="l" rtl="0"/>
            <a:endParaRPr lang="en-US" sz="2800" b="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 smtClean="0"/>
              <a:t>Second order </a:t>
            </a:r>
            <a:r>
              <a:rPr lang="en-US" sz="2800" dirty="0"/>
              <a:t>selection</a:t>
            </a:r>
            <a:r>
              <a:rPr lang="en-US" sz="2800" b="0" dirty="0"/>
              <a:t> can lead to the evolution of stress-induced </a:t>
            </a:r>
            <a:r>
              <a:rPr lang="en-US" sz="2800" b="0" dirty="0" smtClean="0"/>
              <a:t>mutation in </a:t>
            </a:r>
            <a:r>
              <a:rPr lang="en-US" sz="2800" b="0" dirty="0"/>
              <a:t>asexual populations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Selection for </a:t>
            </a:r>
            <a:r>
              <a:rPr lang="en-US" sz="2800" b="0" dirty="0" err="1" smtClean="0"/>
              <a:t>evolvability</a:t>
            </a:r>
            <a:endParaRPr lang="en-US" sz="2800" b="0" dirty="0"/>
          </a:p>
          <a:p>
            <a:pPr algn="l" rtl="0"/>
            <a:endParaRPr lang="en-US" sz="2800" b="0" dirty="0"/>
          </a:p>
          <a:p>
            <a:pPr algn="l" rtl="0"/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5148064" y="220618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3224"/>
            <a:ext cx="5791200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Consequences of stress-induced mutation rate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402832" cy="4373563"/>
          </a:xfrm>
        </p:spPr>
        <p:txBody>
          <a:bodyPr>
            <a:normAutofit/>
          </a:bodyPr>
          <a:lstStyle/>
          <a:p>
            <a:pPr algn="l" rtl="0"/>
            <a:endParaRPr lang="en-US" sz="3200" dirty="0" smtClean="0"/>
          </a:p>
          <a:p>
            <a:pPr algn="l" rtl="0"/>
            <a:endParaRPr lang="en-US" sz="3200" dirty="0" smtClean="0"/>
          </a:p>
          <a:p>
            <a:pPr algn="ctr" rtl="0"/>
            <a:r>
              <a:rPr lang="en-US" sz="3200" dirty="0" smtClean="0"/>
              <a:t>What is the role of stress-induced mutation in evolution?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19256" cy="1371600"/>
          </a:xfrm>
        </p:spPr>
        <p:txBody>
          <a:bodyPr/>
          <a:lstStyle/>
          <a:p>
            <a:r>
              <a:rPr lang="en-US" dirty="0" smtClean="0"/>
              <a:t>Adaptive peak 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0" dirty="0" smtClean="0"/>
              <a:t>This problem was introduces by Sewall Wright in 1931: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sz="2800" dirty="0" smtClean="0"/>
              <a:t>If a new adaptation requires several, separately deleterious mutations, how can it evolve?</a:t>
            </a:r>
            <a:endParaRPr lang="he-I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765" y="3849960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H="1">
            <a:off x="6804248" y="-27384"/>
            <a:ext cx="2138213" cy="3240360"/>
            <a:chOff x="6935701" y="3545992"/>
            <a:chExt cx="2138213" cy="3240360"/>
          </a:xfrm>
        </p:grpSpPr>
        <p:pic>
          <p:nvPicPr>
            <p:cNvPr id="9" name="Picture 2" descr="bat wing bone compa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701" y="3546352"/>
              <a:ext cx="213821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7943813" y="3545992"/>
              <a:ext cx="1008112" cy="747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 rtl="0"/>
            <a:r>
              <a:rPr lang="en-US" dirty="0" smtClean="0"/>
              <a:t>Criteria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Adaptation requires a change in two or more traits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Change in only one trait causes reduced fitness</a:t>
            </a:r>
          </a:p>
          <a:p>
            <a:pPr algn="l" rtl="0"/>
            <a:r>
              <a:rPr lang="en-US" dirty="0" smtClean="0"/>
              <a:t>Wings and bones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Flying with heavy bones is costly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Walking and climbing with light bones is dangerous</a:t>
            </a:r>
          </a:p>
          <a:p>
            <a:pPr algn="l" rtl="0"/>
            <a:r>
              <a:rPr lang="en-US" dirty="0" smtClean="0"/>
              <a:t>New metabolic pathway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Two new proteins required – pump and enzyme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each is wasteful without the other</a:t>
            </a:r>
          </a:p>
          <a:p>
            <a:pPr algn="l" rtl="0"/>
            <a:r>
              <a:rPr lang="en-US" dirty="0" smtClean="0"/>
              <a:t>Adaptation to high UV</a:t>
            </a:r>
            <a:r>
              <a:rPr lang="en-US" b="0" dirty="0" smtClean="0"/>
              <a:t> </a:t>
            </a:r>
            <a:r>
              <a:rPr lang="en-US" b="0" dirty="0"/>
              <a:t>(Haldane 1932, p. </a:t>
            </a:r>
            <a:r>
              <a:rPr lang="en-US" b="0" dirty="0" smtClean="0"/>
              <a:t>175)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Dark skin – increased pigmentation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Vitamin D storage in the liver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08304" y="3573016"/>
            <a:ext cx="1639019" cy="2600919"/>
            <a:chOff x="7255383" y="692696"/>
            <a:chExt cx="1639019" cy="2600919"/>
          </a:xfrm>
        </p:grpSpPr>
        <p:pic>
          <p:nvPicPr>
            <p:cNvPr id="6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255383" y="3047394"/>
              <a:ext cx="98777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1000" dirty="0" smtClean="0"/>
                <a:t>Xiao et al. 2011</a:t>
              </a:r>
              <a:endParaRPr lang="he-I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207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1981200" y="2969700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5137608" y="235212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3352800" y="35886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1639744" y="1888290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011344" y="4071850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923928" y="1704970"/>
            <a:ext cx="31448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539228" y="3252106"/>
            <a:ext cx="813572" cy="57119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867312" y="2821340"/>
            <a:ext cx="1208744" cy="86153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39228" y="2667000"/>
            <a:ext cx="2536828" cy="4586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99392"/>
            <a:ext cx="7087344" cy="1371600"/>
          </a:xfrm>
        </p:spPr>
        <p:txBody>
          <a:bodyPr/>
          <a:lstStyle/>
          <a:p>
            <a:pPr rtl="0"/>
            <a:r>
              <a:rPr lang="en-US" dirty="0" smtClean="0"/>
              <a:t>Adaptive Peak shift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150476" y="980728"/>
            <a:ext cx="677108" cy="4893647"/>
          </a:xfrm>
          <a:prstGeom prst="rect">
            <a:avLst/>
          </a:prstGeom>
          <a:noFill/>
        </p:spPr>
        <p:txBody>
          <a:bodyPr vert="vert270" wrap="square" rtlCol="1">
            <a:spAutoFit/>
          </a:bodyPr>
          <a:lstStyle/>
          <a:p>
            <a:pPr algn="ctr"/>
            <a:r>
              <a:rPr lang="en-US" sz="3200" b="1" dirty="0" smtClean="0">
                <a:latin typeface="Arial"/>
                <a:cs typeface="Arial"/>
              </a:rPr>
              <a:t>←</a:t>
            </a:r>
            <a:r>
              <a:rPr lang="en-US" sz="3200" b="1" dirty="0" smtClean="0"/>
              <a:t>Fitness→</a:t>
            </a:r>
            <a:endParaRPr lang="he-IL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028909" y="6309320"/>
            <a:ext cx="4854516" cy="584775"/>
          </a:xfrm>
          <a:prstGeom prst="rect">
            <a:avLst/>
          </a:prstGeom>
          <a:noFill/>
        </p:spPr>
        <p:txBody>
          <a:bodyPr vert="horz" wrap="square" rtlCol="1">
            <a:spAutoFit/>
          </a:bodyPr>
          <a:lstStyle/>
          <a:p>
            <a:pPr algn="ctr"/>
            <a:r>
              <a:rPr lang="en-US" sz="3200" b="1" dirty="0" smtClean="0">
                <a:latin typeface="Arial"/>
                <a:cs typeface="Arial"/>
              </a:rPr>
              <a:t>←</a:t>
            </a:r>
            <a:r>
              <a:rPr lang="en-US" sz="3200" b="1" dirty="0" smtClean="0"/>
              <a:t>Genotype→</a:t>
            </a:r>
            <a:endParaRPr lang="he-IL" sz="3200" b="1" dirty="0"/>
          </a:p>
        </p:txBody>
      </p:sp>
    </p:spTree>
    <p:extLst>
      <p:ext uri="{BB962C8B-B14F-4D97-AF65-F5344CB8AC3E}">
        <p14:creationId xmlns:p14="http://schemas.microsoft.com/office/powerpoint/2010/main" val="267483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7859216" cy="1371600"/>
          </a:xfrm>
        </p:spPr>
        <p:txBody>
          <a:bodyPr/>
          <a:lstStyle/>
          <a:p>
            <a:pPr rtl="0"/>
            <a:r>
              <a:rPr lang="en-US" dirty="0" smtClean="0"/>
              <a:t>SIM &amp; </a:t>
            </a:r>
            <a:r>
              <a:rPr lang="en-US" dirty="0"/>
              <a:t>Adaptive Peak </a:t>
            </a:r>
            <a:r>
              <a:rPr lang="en-US" dirty="0" smtClean="0"/>
              <a:t>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algn="l" rtl="0"/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</a:t>
            </a:r>
            <a:r>
              <a:rPr lang="en-US" dirty="0" smtClean="0"/>
              <a:t>rate</a:t>
            </a:r>
            <a:r>
              <a:rPr lang="en-US" dirty="0"/>
              <a:t/>
            </a:r>
            <a:br>
              <a:rPr lang="en-US" dirty="0"/>
            </a:br>
            <a:endParaRPr lang="he-IL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  <a:p>
                <a:pPr indent="205684" defTabSz="908834"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Approximation</a:t>
              </a:r>
              <a:endParaRPr lang="he-I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Simulation</a:t>
              </a:r>
              <a:endParaRPr lang="he-IL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467544" y="869811"/>
            <a:ext cx="5526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CM: constitutive mutagenesis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accent3"/>
                </a:solidFill>
              </a:rPr>
              <a:t>SIM: stress-induced mutagenesis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workspace\ruggedsim\manuscript\ram_f4_ER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75" y="1412776"/>
            <a:ext cx="685800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SIM Breaks </a:t>
            </a:r>
            <a:r>
              <a:rPr lang="en-US" dirty="0"/>
              <a:t>the </a:t>
            </a:r>
            <a:r>
              <a:rPr lang="en-US" dirty="0" smtClean="0"/>
              <a:t>trade-off:</a:t>
            </a:r>
            <a:br>
              <a:rPr lang="en-US" dirty="0" smtClean="0"/>
            </a:br>
            <a:r>
              <a:rPr lang="en-US" dirty="0" smtClean="0"/>
              <a:t>adaptability &amp; adaptedness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Between species</a:t>
            </a:r>
          </a:p>
          <a:p>
            <a:pPr algn="l" rtl="0"/>
            <a:r>
              <a:rPr lang="en-US" b="0" dirty="0" smtClean="0"/>
              <a:t>Average # of </a:t>
            </a:r>
            <a:r>
              <a:rPr lang="en-US" b="0" i="1" dirty="0" smtClean="0"/>
              <a:t>measurable</a:t>
            </a:r>
            <a:r>
              <a:rPr lang="en-US" b="0" dirty="0" smtClean="0"/>
              <a:t> mutations 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843808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/>
          </a:p>
          <a:p>
            <a:pPr algn="ctr" rtl="0"/>
            <a:r>
              <a:rPr lang="en-US" sz="2000" dirty="0" smtClean="0"/>
              <a:t>Flies: </a:t>
            </a:r>
            <a:r>
              <a:rPr lang="he-IL" sz="2000" dirty="0" smtClean="0"/>
              <a:t>0.455</a:t>
            </a:r>
          </a:p>
          <a:p>
            <a:pPr algn="ctr" rtl="0"/>
            <a:r>
              <a:rPr lang="en-US" sz="1400" dirty="0" err="1" smtClean="0"/>
              <a:t>Keightley</a:t>
            </a:r>
            <a:r>
              <a:rPr lang="en-US" sz="1400" dirty="0" smtClean="0"/>
              <a:t> et al. Gen Res 2009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89384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Bacteria: </a:t>
            </a:r>
            <a:r>
              <a:rPr lang="he-IL" sz="2000" dirty="0" smtClean="0"/>
              <a:t> 0.0004</a:t>
            </a:r>
          </a:p>
          <a:p>
            <a:pPr algn="ctr" rtl="0"/>
            <a:r>
              <a:rPr lang="en-US" sz="1400" dirty="0" err="1" smtClean="0"/>
              <a:t>Wielgoss</a:t>
            </a:r>
            <a:r>
              <a:rPr lang="en-US" sz="1400" dirty="0" smtClean="0"/>
              <a:t> et al. G3 2011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Humans: </a:t>
            </a:r>
            <a:r>
              <a:rPr lang="he-IL" sz="2000" dirty="0" smtClean="0"/>
              <a:t> 41</a:t>
            </a:r>
          </a:p>
          <a:p>
            <a:pPr algn="ctr" rtl="0"/>
            <a:r>
              <a:rPr lang="en-US" sz="1400" dirty="0" smtClean="0"/>
              <a:t>Lynch, PNAS 2010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Evolution of stress-induced mutation:</a:t>
            </a:r>
          </a:p>
          <a:p>
            <a:pPr lvl="1" indent="0" algn="l" rtl="0">
              <a:buNone/>
            </a:pPr>
            <a:r>
              <a:rPr lang="en-US" sz="2800" dirty="0" smtClean="0"/>
              <a:t>SIM can evolve due to 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 order selection</a:t>
            </a:r>
          </a:p>
          <a:p>
            <a:pPr lvl="1" indent="0" algn="l" rtl="0">
              <a:buNone/>
            </a:pPr>
            <a:r>
              <a:rPr lang="en-US" sz="2800" dirty="0" smtClean="0"/>
              <a:t>In constant and changing environments</a:t>
            </a:r>
          </a:p>
          <a:p>
            <a:pPr algn="l" rtl="0"/>
            <a:endParaRPr lang="en-US" sz="2800" dirty="0" smtClean="0">
              <a:solidFill>
                <a:schemeClr val="tx2"/>
              </a:solidFill>
            </a:endParaRPr>
          </a:p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Consequences of stress-induced mutation:</a:t>
            </a:r>
          </a:p>
          <a:p>
            <a:pPr lvl="1" indent="0" algn="l" rtl="0">
              <a:buNone/>
            </a:pPr>
            <a:r>
              <a:rPr lang="en-US" sz="2800" dirty="0" smtClean="0"/>
              <a:t>Breaks the trade-off between </a:t>
            </a:r>
            <a:r>
              <a:rPr lang="en-US" sz="2800" i="1" dirty="0" smtClean="0"/>
              <a:t>adaptability </a:t>
            </a:r>
            <a:r>
              <a:rPr lang="en-US" sz="2800" dirty="0" smtClean="0"/>
              <a:t>and </a:t>
            </a:r>
            <a:r>
              <a:rPr lang="en-US" sz="2800" i="1" dirty="0" smtClean="0"/>
              <a:t>adaptedness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Acknowledgments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45934" y="1772816"/>
            <a:ext cx="2112369" cy="1296144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Foundation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3187" y="1700808"/>
            <a:ext cx="4536504" cy="160043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sz="2400" dirty="0" smtClean="0"/>
              <a:t>Uri </a:t>
            </a:r>
            <a:r>
              <a:rPr lang="en-US" sz="2400" dirty="0" err="1" smtClean="0"/>
              <a:t>Obolski</a:t>
            </a:r>
            <a:endParaRPr lang="en-US" sz="2400" dirty="0" smtClean="0"/>
          </a:p>
          <a:p>
            <a:pPr algn="l" rtl="0"/>
            <a:r>
              <a:rPr lang="en-US" sz="2400" dirty="0" smtClean="0"/>
              <a:t>Ariel </a:t>
            </a:r>
            <a:r>
              <a:rPr lang="en-US" sz="2400" dirty="0" err="1" smtClean="0"/>
              <a:t>Guiejman</a:t>
            </a:r>
            <a:endParaRPr lang="en-US" sz="2400" dirty="0" smtClean="0"/>
          </a:p>
          <a:p>
            <a:pPr algn="l" rtl="0"/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413187" y="4780309"/>
            <a:ext cx="4913312" cy="1384995"/>
            <a:chOff x="1026840" y="5356373"/>
            <a:chExt cx="4913312" cy="1384995"/>
          </a:xfrm>
        </p:grpSpPr>
        <p:pic>
          <p:nvPicPr>
            <p:cNvPr id="14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</a:t>
              </a:r>
              <a:r>
                <a:rPr lang="en-US" sz="2800" b="1" dirty="0" smtClean="0"/>
                <a:t>www.yoavram.com</a:t>
              </a:r>
              <a:endParaRPr lang="he-IL" sz="2800" b="1" dirty="0"/>
            </a:p>
          </p:txBody>
        </p:sp>
      </p:grpSp>
      <p:sp>
        <p:nvSpPr>
          <p:cNvPr id="18" name="Title 1"/>
          <p:cNvSpPr txBox="1">
            <a:spLocks/>
          </p:cNvSpPr>
          <p:nvPr/>
        </p:nvSpPr>
        <p:spPr>
          <a:xfrm>
            <a:off x="467544" y="3353544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 smtClean="0"/>
              <a:t>Contact</a:t>
            </a:r>
            <a:endParaRPr lang="he-IL" dirty="0"/>
          </a:p>
        </p:txBody>
      </p:sp>
      <p:sp>
        <p:nvSpPr>
          <p:cNvPr id="19" name="Rectangle 18"/>
          <p:cNvSpPr/>
          <p:nvPr/>
        </p:nvSpPr>
        <p:spPr>
          <a:xfrm>
            <a:off x="3942184" y="1772816"/>
            <a:ext cx="19979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Manna </a:t>
            </a:r>
            <a:r>
              <a:rPr lang="en-US" sz="2000" b="1" dirty="0">
                <a:solidFill>
                  <a:srgbClr val="000000"/>
                </a:solidFill>
              </a:rPr>
              <a:t>Center for Plants </a:t>
            </a:r>
            <a:r>
              <a:rPr lang="en-US" sz="2000" b="1" dirty="0" smtClean="0">
                <a:solidFill>
                  <a:srgbClr val="000000"/>
                </a:solidFill>
              </a:rPr>
              <a:t>Biosciences</a:t>
            </a:r>
            <a:endParaRPr lang="he-IL" dirty="0"/>
          </a:p>
        </p:txBody>
      </p:sp>
      <p:pic>
        <p:nvPicPr>
          <p:cNvPr id="1026" name="Picture 2" descr="D:\projects\sim\presentation\mary_curi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249120"/>
            <a:ext cx="129219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projects\sim\presentation\isf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944" y="4869320"/>
            <a:ext cx="1682456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99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59216" cy="4373563"/>
          </a:xfrm>
        </p:spPr>
        <p:txBody>
          <a:bodyPr/>
          <a:lstStyle/>
          <a:p>
            <a:pPr algn="l" rtl="0"/>
            <a:r>
              <a:rPr lang="en-US" dirty="0" smtClean="0">
                <a:solidFill>
                  <a:schemeClr val="tx2"/>
                </a:solidFill>
              </a:rPr>
              <a:t>Within species</a:t>
            </a:r>
            <a:endParaRPr lang="en-US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Mutation rate in 69 natural populations of </a:t>
            </a:r>
            <a:r>
              <a:rPr lang="en-US" b="0" i="1" dirty="0" smtClean="0"/>
              <a:t>E. coli</a:t>
            </a:r>
            <a:r>
              <a:rPr lang="en-US" b="0" dirty="0" smtClean="0"/>
              <a:t> </a:t>
            </a:r>
            <a:r>
              <a:rPr lang="en-US" sz="2400" b="0" dirty="0" smtClean="0"/>
              <a:t> </a:t>
            </a:r>
            <a:r>
              <a:rPr lang="en-US" sz="1200" b="0" dirty="0" err="1" smtClean="0"/>
              <a:t>Matic</a:t>
            </a:r>
            <a:r>
              <a:rPr lang="en-US" sz="1200" b="0" dirty="0" smtClean="0"/>
              <a:t> et al. 1997</a:t>
            </a:r>
            <a:endParaRPr lang="he-IL" sz="1200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562577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solidFill>
                  <a:schemeClr val="tx2"/>
                </a:solidFill>
              </a:rPr>
              <a:t>Within </a:t>
            </a:r>
            <a:r>
              <a:rPr lang="en-US" dirty="0" smtClean="0">
                <a:solidFill>
                  <a:schemeClr val="tx2"/>
                </a:solidFill>
              </a:rPr>
              <a:t>individuals</a:t>
            </a:r>
          </a:p>
          <a:p>
            <a:pPr algn="l" rtl="0"/>
            <a:r>
              <a:rPr lang="en-US" b="0" dirty="0" smtClean="0"/>
              <a:t>DNA polymerase error rate	 </a:t>
            </a:r>
            <a:r>
              <a:rPr lang="en-US" sz="1400" b="0" dirty="0" smtClean="0"/>
              <a:t>Lynch 2011</a:t>
            </a:r>
            <a:endParaRPr lang="he-IL" sz="1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771636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042792" cy="4373563"/>
          </a:xfrm>
        </p:spPr>
        <p:txBody>
          <a:bodyPr>
            <a:normAutofit/>
          </a:bodyPr>
          <a:lstStyle/>
          <a:p>
            <a:pPr algn="l" rtl="0"/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/>
              <a:t>Rosenberg et al. 2012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4346" y="260275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B</a:t>
              </a:r>
              <a:r>
                <a:rPr lang="en-US" i="1" dirty="0"/>
                <a:t>acillus </a:t>
              </a:r>
              <a:r>
                <a:rPr lang="en-US" i="1" dirty="0" err="1" smtClean="0"/>
                <a:t>subtilis</a:t>
              </a:r>
              <a:endParaRPr lang="he-IL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4346" y="450912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D. Melanogaster</a:t>
              </a:r>
              <a:endParaRPr lang="he-IL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03569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Nematodes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54722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</a:rPr>
                <a:t>M. tuberculosis</a:t>
              </a:r>
              <a:endParaRPr lang="he-IL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43600" y="220486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4168" y="4547220"/>
            <a:ext cx="2240682" cy="1674933"/>
            <a:chOff x="-2426778" y="3052406"/>
            <a:chExt cx="2240682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426778" y="4358007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/>
                <a:t> L. </a:t>
              </a:r>
              <a:r>
                <a:rPr lang="en-US" i="1" dirty="0" err="1"/>
                <a:t>monocytogenes</a:t>
              </a:r>
              <a:endParaRPr lang="he-IL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36675" y="1988840"/>
            <a:ext cx="2799421" cy="2214704"/>
            <a:chOff x="6100066" y="223696"/>
            <a:chExt cx="2799421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he-IL" dirty="0" smtClean="0"/>
              <a:t>	</a:t>
            </a:r>
            <a:r>
              <a:rPr lang="en-US" dirty="0" smtClean="0"/>
              <a:t>      Evidence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2400" dirty="0">
                <a:solidFill>
                  <a:schemeClr val="tx2"/>
                </a:solidFill>
              </a:rPr>
              <a:t>Null hypothesis</a:t>
            </a:r>
          </a:p>
          <a:p>
            <a:pPr algn="l" rtl="0"/>
            <a:r>
              <a:rPr lang="en-US" sz="2400" b="0" dirty="0" smtClean="0"/>
              <a:t>Mutagenesis is the by-product of stress</a:t>
            </a:r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dirty="0">
                <a:solidFill>
                  <a:schemeClr val="tx2"/>
                </a:solidFill>
              </a:rPr>
              <a:t>Alternative non-adaptive hypotheses</a:t>
            </a:r>
          </a:p>
          <a:p>
            <a:pPr algn="l" rtl="0"/>
            <a:r>
              <a:rPr lang="en-US" sz="2400" b="0" dirty="0" smtClean="0"/>
              <a:t>Cost of fidelity</a:t>
            </a:r>
          </a:p>
          <a:p>
            <a:pPr algn="l" rtl="0"/>
            <a:r>
              <a:rPr lang="en-US" sz="2400" b="0" dirty="0" smtClean="0"/>
              <a:t>Drift barrier hypothesis</a:t>
            </a:r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dirty="0">
                <a:solidFill>
                  <a:schemeClr val="tx2"/>
                </a:solidFill>
              </a:rPr>
              <a:t>Adaptive hypothesis</a:t>
            </a:r>
          </a:p>
          <a:p>
            <a:pPr algn="l" rtl="0"/>
            <a:r>
              <a:rPr lang="en-US" sz="2400" b="0" dirty="0" smtClean="0"/>
              <a:t>Second order selection</a:t>
            </a:r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4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Research Overview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72744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sz="2400" dirty="0" smtClean="0">
                <a:solidFill>
                  <a:schemeClr val="tx2"/>
                </a:solidFill>
              </a:rPr>
              <a:t>Evolution of </a:t>
            </a:r>
            <a:r>
              <a:rPr lang="en-US" sz="2400" dirty="0" smtClean="0">
                <a:solidFill>
                  <a:schemeClr val="tx2"/>
                </a:solidFill>
              </a:rPr>
              <a:t>stress-induced </a:t>
            </a:r>
            <a:r>
              <a:rPr lang="en-US" sz="2400" dirty="0" smtClean="0">
                <a:solidFill>
                  <a:schemeClr val="tx2"/>
                </a:solidFill>
              </a:rPr>
              <a:t>mutagenesis:</a:t>
            </a:r>
          </a:p>
          <a:p>
            <a:pPr lvl="1" indent="0" algn="l" rtl="0">
              <a:buNone/>
            </a:pPr>
            <a:r>
              <a:rPr lang="en-US" sz="2400" b="1" dirty="0" smtClean="0"/>
              <a:t>In constant and changing environments</a:t>
            </a:r>
          </a:p>
          <a:p>
            <a:pPr lvl="1" indent="0" algn="l" rtl="0">
              <a:buNone/>
            </a:pPr>
            <a:r>
              <a:rPr lang="en-US" sz="2400" b="1" dirty="0" smtClean="0"/>
              <a:t>In asexual populations</a:t>
            </a:r>
          </a:p>
          <a:p>
            <a:pPr lvl="1" indent="0" algn="l" rtl="0">
              <a:buNone/>
            </a:pPr>
            <a:r>
              <a:rPr lang="en-US" sz="2400" dirty="0" smtClean="0"/>
              <a:t>In the presence of recombination</a:t>
            </a:r>
          </a:p>
          <a:p>
            <a:pPr lvl="1" indent="0" algn="l" rtl="0">
              <a:buNone/>
            </a:pPr>
            <a:r>
              <a:rPr lang="en-US" sz="2400" dirty="0" smtClean="0"/>
              <a:t>On rugged fitness landscapes</a:t>
            </a:r>
            <a:endParaRPr lang="en-US" sz="2400" dirty="0" smtClean="0"/>
          </a:p>
          <a:p>
            <a:pPr lvl="1" indent="0" algn="l" rtl="0">
              <a:buNone/>
            </a:pPr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chemeClr val="tx2"/>
                </a:solidFill>
              </a:rPr>
              <a:t>Consequences of </a:t>
            </a:r>
            <a:r>
              <a:rPr lang="en-US" sz="2400" dirty="0" smtClean="0">
                <a:solidFill>
                  <a:schemeClr val="tx2"/>
                </a:solidFill>
              </a:rPr>
              <a:t>stress-induced mutagenesis:</a:t>
            </a:r>
          </a:p>
          <a:p>
            <a:pPr lvl="1" indent="0" algn="l" rtl="0">
              <a:buNone/>
            </a:pPr>
            <a:r>
              <a:rPr lang="en-US" sz="2400" b="1" dirty="0" smtClean="0"/>
              <a:t>Complex adaptation</a:t>
            </a:r>
            <a:endParaRPr lang="en-US" sz="2400" b="1" dirty="0" smtClean="0"/>
          </a:p>
          <a:p>
            <a:pPr lvl="1" indent="0" algn="l" rtl="0">
              <a:buNone/>
            </a:pPr>
            <a:r>
              <a:rPr lang="en-US" sz="2400" b="1" dirty="0" smtClean="0"/>
              <a:t>Trade-off between </a:t>
            </a:r>
            <a:r>
              <a:rPr lang="en-US" sz="2400" b="1" i="1" dirty="0" smtClean="0"/>
              <a:t>adaptability </a:t>
            </a:r>
            <a:r>
              <a:rPr lang="en-US" sz="2400" b="1" dirty="0" smtClean="0"/>
              <a:t>and </a:t>
            </a:r>
            <a:r>
              <a:rPr lang="en-US" sz="2400" b="1" i="1" dirty="0" smtClean="0"/>
              <a:t>adaptedness</a:t>
            </a:r>
          </a:p>
          <a:p>
            <a:pPr lvl="1" indent="0" algn="l" rtl="0">
              <a:buNone/>
            </a:pPr>
            <a:r>
              <a:rPr lang="en-US" sz="2400" dirty="0" smtClean="0"/>
              <a:t>Evolution of sex</a:t>
            </a:r>
          </a:p>
          <a:p>
            <a:pPr lvl="1" indent="0" algn="l" rtl="0">
              <a:buNone/>
            </a:pPr>
            <a:r>
              <a:rPr lang="en-US" sz="2400" dirty="0" smtClean="0"/>
              <a:t>Predictability of evolution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28444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39472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Constant </a:t>
            </a:r>
            <a:r>
              <a:rPr lang="he-IL" dirty="0" smtClean="0"/>
              <a:t> </a:t>
            </a:r>
            <a:r>
              <a:rPr lang="en-US" dirty="0" smtClean="0"/>
              <a:t>environment: </a:t>
            </a:r>
            <a:r>
              <a:rPr lang="en-US" dirty="0"/>
              <a:t>Mutation-Selection </a:t>
            </a:r>
            <a:r>
              <a:rPr lang="en-US" dirty="0" smtClean="0"/>
              <a:t>Balance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52600"/>
                <a:ext cx="7620000" cy="4916760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sz="2800" dirty="0" smtClean="0">
                    <a:solidFill>
                      <a:schemeClr val="tx2"/>
                    </a:solidFill>
                  </a:rPr>
                  <a:t>General solution</a:t>
                </a:r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lvl="0" algn="ctr" rtl="0"/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lvl="0" algn="ctr" rtl="0"/>
                <a:r>
                  <a:rPr lang="en-US" sz="2400" dirty="0" smtClean="0">
                    <a:solidFill>
                      <a:prstClr val="black"/>
                    </a:solidFill>
                  </a:rPr>
                  <a:t>“</a:t>
                </a:r>
                <a:r>
                  <a:rPr lang="en-US" sz="2400" dirty="0">
                    <a:solidFill>
                      <a:prstClr val="black"/>
                    </a:solidFill>
                  </a:rPr>
                  <a:t>Increasing the mutation rate of 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unfit individuals increases </a:t>
                </a:r>
                <a:r>
                  <a:rPr lang="en-US" sz="2400" dirty="0">
                    <a:solidFill>
                      <a:prstClr val="black"/>
                    </a:solidFill>
                  </a:rPr>
                  <a:t>the population mean fitness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”</a:t>
                </a:r>
              </a:p>
              <a:p>
                <a:pPr lvl="0" algn="l" rtl="0"/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lvl="0" algn="l" rtl="0"/>
                <a:r>
                  <a:rPr lang="en-US" sz="2400" b="0" dirty="0" smtClean="0">
                    <a:solidFill>
                      <a:prstClr val="black"/>
                    </a:solidFill>
                  </a:rPr>
                  <a:t>Selection doesn’t reduce the mutation rate!</a:t>
                </a:r>
                <a:endParaRPr lang="he-IL" sz="2400" b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52600"/>
                <a:ext cx="7620000" cy="4916760"/>
              </a:xfrm>
              <a:blipFill rotWithShape="1">
                <a:blip r:embed="rId2"/>
                <a:stretch>
                  <a:fillRect l="-1600" t="-12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6876256" y="4581128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447</TotalTime>
  <Words>646</Words>
  <Application>Microsoft Office PowerPoint</Application>
  <PresentationFormat>On-screen Show (4:3)</PresentationFormat>
  <Paragraphs>175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Essential</vt:lpstr>
      <vt:lpstr> On the Role of STRESS induced mutation  in evolution </vt:lpstr>
      <vt:lpstr>Variability in mutation rates</vt:lpstr>
      <vt:lpstr>Variability in mutation rates</vt:lpstr>
      <vt:lpstr>Variability in mutation rates</vt:lpstr>
      <vt:lpstr>Stress-induced mutation</vt:lpstr>
      <vt:lpstr>       Evidence</vt:lpstr>
      <vt:lpstr>Evolution of stress-induced mutation</vt:lpstr>
      <vt:lpstr>Research Overview</vt:lpstr>
      <vt:lpstr>Constant  environment: Mutation-Selection Balance</vt:lpstr>
      <vt:lpstr>changing environments</vt:lpstr>
      <vt:lpstr>SIM wins competitions</vt:lpstr>
      <vt:lpstr>Summary: Evolution of stress-induced mutation</vt:lpstr>
      <vt:lpstr>Consequences of stress-induced mutation rate</vt:lpstr>
      <vt:lpstr>Adaptive peak shifts</vt:lpstr>
      <vt:lpstr>examples</vt:lpstr>
      <vt:lpstr>Adaptive Peak shift</vt:lpstr>
      <vt:lpstr>SIM &amp; Adaptive Peak shifts</vt:lpstr>
      <vt:lpstr>Adaptation rate </vt:lpstr>
      <vt:lpstr>SIM Breaks the trade-off: adaptability &amp; adaptedness</vt:lpstr>
      <vt:lpstr>Conclusions</vt:lpstr>
      <vt:lpstr>Acknowledgments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39</cp:revision>
  <dcterms:created xsi:type="dcterms:W3CDTF">2013-10-16T06:44:56Z</dcterms:created>
  <dcterms:modified xsi:type="dcterms:W3CDTF">2014-05-15T12:12:38Z</dcterms:modified>
</cp:coreProperties>
</file>